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2475" cy="93884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pos="2547" userDrawn="1">
          <p15:clr>
            <a:srgbClr val="A4A3A4"/>
          </p15:clr>
        </p15:guide>
        <p15:guide id="4" pos="46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751"/>
    <a:srgbClr val="FFC000"/>
    <a:srgbClr val="0095DA"/>
    <a:srgbClr val="4472C4"/>
    <a:srgbClr val="FFFFFF"/>
    <a:srgbClr val="FF3399"/>
    <a:srgbClr val="00AA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47" y="77"/>
      </p:cViewPr>
      <p:guideLst>
        <p:guide orient="horz" pos="2183"/>
        <p:guide pos="3863"/>
        <p:guide pos="2547"/>
        <p:guide pos="4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747CC-3CDC-4B77-B50B-3F1ADF2BD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9445BC-7114-4345-ADFC-B0122A8E2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CBDCB1-7D4C-4827-801A-F54475061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ED11B-44B0-4D3A-BE09-B65DC8B01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1FE8A4-5947-4271-99C2-9987EF97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769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7234D3-D431-4105-B965-2470CC30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7514EB-CBA4-4669-B738-B564B95CC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6000C7-1AB5-40C8-94CA-7274BE3BE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B4084D-E933-46C3-9064-A455B96E5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31DECC-CD45-4AFB-97CC-1FC80DF46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637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74A65F-8829-4E1C-9115-FD8A28A8EF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F1A72FC-BF7C-443E-9F3C-F69CAC301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416EBB-9DB6-4689-A1F0-28A629B04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920AE8-BA84-4B8E-A861-36A6731D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636066-58C9-418E-A609-007C837A0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170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2C2616-843F-484F-8F29-F40FEBC8F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85C9D2-5D42-4829-89B1-2887A34C9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C9C9E8-EBDD-4297-BD4F-7A10EDFD9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831092-9E0C-47A3-B11D-1C311631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7E2F1E-F448-4568-A42E-33F8DC150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367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F8EDD-21D5-4049-A1B9-0F8FD7D83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A7CAA0-DCA1-49EC-A2B6-9891E6BCA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4EBDF3-F80F-419D-982E-4FBD66A06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156A81-F331-4582-9F48-75372E77C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035590-5CFA-4F06-80BA-28D2AA3F3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5743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FC0305-6276-4EB4-993E-CCF9DCC5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3A015D-D8D5-47B4-B036-A925FB3FDD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D22AFC-1936-4169-8EA6-22ED8F0C1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5B5FBB9-F7B6-4330-82CD-5D8005668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EDA13A-6A49-4E09-93F5-03EB895E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1EDC8D-5F0D-4EAF-A0EE-6531227E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489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D321C-67C7-4BA0-8C46-515FEAF38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23EE1B-19D7-4E14-AAFD-0588D5A62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EA7C3B-5934-44A2-BAF5-6835F909D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6188309-953E-4C04-8FD1-A756A039B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5EBBF1-6DEC-4056-B5A0-DA80DC6CF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B857304-C0FC-4E47-9BF6-DA327B3C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2B22144-8F73-4371-ABE0-78DCE3903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9BE8DA3-1D2C-4671-A6B0-DAE129E5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853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9CA558-919B-41D6-B345-EDE46CC11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C68D42A-4820-4984-82FE-969068A38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B84B49-7A3A-498B-8CFB-68F4B1BE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43F81DB-3718-4D0D-B470-E1F0541B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52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1A5693D-FF9F-4ED7-B79E-A1003777D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1F6B4B3-5A40-44FC-AB9B-9A5AFAAA5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779DE6-3112-4AAF-9BE4-496B778C3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136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2123F-5A31-4ABA-8B89-09081DD89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579420-55DD-4DDB-A198-CEEA073B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78A4A4D-8B4C-4180-801B-623630847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2BB01A-3594-46AE-B625-691B8D28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A93C90-CEB2-4B5F-8BD7-F68ED953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15457C-7CD0-486B-A8E8-8832C7C94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0996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D2D70-AAF8-4EFD-9725-FB6D26E47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6F420E7-1AD3-4619-A436-328DAB4EC2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5DCD26-1770-4252-B6C4-37DD6BAC8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1D45D9-1827-4E87-AA36-02F54F24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D7E9846-9FF4-4808-A878-5F68A360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9305BF-4FE2-44A5-933B-18A37070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353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1EC85A5-5E84-4D7D-B444-85644905F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E2E112-6218-4F3C-8731-EA0C81C8B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55598-C204-4330-BD8A-03663ACEA8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7294C-3C68-43F8-9787-3AF399C2C482}" type="datetimeFigureOut">
              <a:rPr lang="es-CO" smtClean="0"/>
              <a:t>19/11/2025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E4CCCA-A476-4EA8-B032-39DC3F68D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5B5747-6AD3-4768-8CAF-AC1914A8D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3514A-86DB-489C-B229-DF54F6BFD6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242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EFAC765D-EDE7-4B78-AA99-9D8554EB83F6}"/>
              </a:ext>
            </a:extLst>
          </p:cNvPr>
          <p:cNvSpPr/>
          <p:nvPr/>
        </p:nvSpPr>
        <p:spPr>
          <a:xfrm>
            <a:off x="62145" y="51901"/>
            <a:ext cx="12014446" cy="6712932"/>
          </a:xfrm>
          <a:prstGeom prst="rect">
            <a:avLst/>
          </a:prstGeom>
          <a:noFill/>
          <a:ln w="28575">
            <a:solidFill>
              <a:srgbClr val="172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F7B733E5-E235-47D1-AA50-001237404615}"/>
              </a:ext>
            </a:extLst>
          </p:cNvPr>
          <p:cNvCxnSpPr>
            <a:cxnSpLocks/>
          </p:cNvCxnSpPr>
          <p:nvPr/>
        </p:nvCxnSpPr>
        <p:spPr>
          <a:xfrm>
            <a:off x="62145" y="4940208"/>
            <a:ext cx="12014446" cy="3297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8752CEC2-194B-4834-83B4-6103FB96F559}"/>
              </a:ext>
            </a:extLst>
          </p:cNvPr>
          <p:cNvCxnSpPr>
            <a:cxnSpLocks/>
          </p:cNvCxnSpPr>
          <p:nvPr/>
        </p:nvCxnSpPr>
        <p:spPr>
          <a:xfrm>
            <a:off x="5965893" y="4940208"/>
            <a:ext cx="0" cy="1824624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31DD712-6129-430A-BEAA-CE4F2F9CEA1F}"/>
              </a:ext>
            </a:extLst>
          </p:cNvPr>
          <p:cNvSpPr txBox="1"/>
          <p:nvPr/>
        </p:nvSpPr>
        <p:spPr>
          <a:xfrm>
            <a:off x="113922" y="4922557"/>
            <a:ext cx="20798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Estructura de costos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070D36F-EB67-4497-AF27-5CD7FD71FFEA}"/>
              </a:ext>
            </a:extLst>
          </p:cNvPr>
          <p:cNvSpPr txBox="1"/>
          <p:nvPr/>
        </p:nvSpPr>
        <p:spPr>
          <a:xfrm>
            <a:off x="5994394" y="4932148"/>
            <a:ext cx="2029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Fuentes de ingresos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AA39B223-7CD1-48EE-8C72-1C8C5BFF1A77}"/>
              </a:ext>
            </a:extLst>
          </p:cNvPr>
          <p:cNvCxnSpPr>
            <a:cxnSpLocks/>
          </p:cNvCxnSpPr>
          <p:nvPr/>
        </p:nvCxnSpPr>
        <p:spPr>
          <a:xfrm>
            <a:off x="4758517" y="644888"/>
            <a:ext cx="0" cy="4279665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B66E1C36-20A1-4BCF-9887-A06CCCB8418D}"/>
              </a:ext>
            </a:extLst>
          </p:cNvPr>
          <p:cNvCxnSpPr>
            <a:cxnSpLocks/>
          </p:cNvCxnSpPr>
          <p:nvPr/>
        </p:nvCxnSpPr>
        <p:spPr>
          <a:xfrm>
            <a:off x="7344035" y="641626"/>
            <a:ext cx="8261" cy="4298582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B45C5B1-2525-4A76-9D38-2034D77B49A9}"/>
              </a:ext>
            </a:extLst>
          </p:cNvPr>
          <p:cNvCxnSpPr>
            <a:cxnSpLocks/>
          </p:cNvCxnSpPr>
          <p:nvPr/>
        </p:nvCxnSpPr>
        <p:spPr>
          <a:xfrm>
            <a:off x="2509549" y="644888"/>
            <a:ext cx="0" cy="4279665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4CDBA4D4-6E1A-4C1D-84BA-7796B633504E}"/>
              </a:ext>
            </a:extLst>
          </p:cNvPr>
          <p:cNvCxnSpPr>
            <a:cxnSpLocks/>
          </p:cNvCxnSpPr>
          <p:nvPr/>
        </p:nvCxnSpPr>
        <p:spPr>
          <a:xfrm>
            <a:off x="9578658" y="644888"/>
            <a:ext cx="16778" cy="4287838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ECF24E6-EE56-44DB-B5AF-8F848ABB978F}"/>
              </a:ext>
            </a:extLst>
          </p:cNvPr>
          <p:cNvCxnSpPr/>
          <p:nvPr/>
        </p:nvCxnSpPr>
        <p:spPr>
          <a:xfrm>
            <a:off x="2509549" y="2923092"/>
            <a:ext cx="2248968" cy="0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2436B818-B907-4185-A90C-6BF473B52E3C}"/>
              </a:ext>
            </a:extLst>
          </p:cNvPr>
          <p:cNvCxnSpPr/>
          <p:nvPr/>
        </p:nvCxnSpPr>
        <p:spPr>
          <a:xfrm>
            <a:off x="7346468" y="2913925"/>
            <a:ext cx="2248968" cy="0"/>
          </a:xfrm>
          <a:prstGeom prst="line">
            <a:avLst/>
          </a:prstGeom>
          <a:ln w="28575">
            <a:solidFill>
              <a:srgbClr val="1727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7EEA53F-0DA1-4ADD-A781-0F9C88CBE7D3}"/>
              </a:ext>
            </a:extLst>
          </p:cNvPr>
          <p:cNvSpPr txBox="1"/>
          <p:nvPr/>
        </p:nvSpPr>
        <p:spPr>
          <a:xfrm>
            <a:off x="7352296" y="679073"/>
            <a:ext cx="14090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Relación con </a:t>
            </a:r>
          </a:p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los clientes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3A80DC3-12D0-454B-8FB7-3175D74B52F9}"/>
              </a:ext>
            </a:extLst>
          </p:cNvPr>
          <p:cNvSpPr txBox="1"/>
          <p:nvPr/>
        </p:nvSpPr>
        <p:spPr>
          <a:xfrm>
            <a:off x="9595436" y="643256"/>
            <a:ext cx="1496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Segmentos de</a:t>
            </a:r>
          </a:p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clientes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A8C925B-6ECE-4201-B610-8A0FEFAC2561}"/>
              </a:ext>
            </a:extLst>
          </p:cNvPr>
          <p:cNvSpPr txBox="1"/>
          <p:nvPr/>
        </p:nvSpPr>
        <p:spPr>
          <a:xfrm>
            <a:off x="7344035" y="2921408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Canales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2539743-E881-4564-A5B2-14EF742B056E}"/>
              </a:ext>
            </a:extLst>
          </p:cNvPr>
          <p:cNvSpPr txBox="1"/>
          <p:nvPr/>
        </p:nvSpPr>
        <p:spPr>
          <a:xfrm>
            <a:off x="2509119" y="2901860"/>
            <a:ext cx="1530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Recursos clave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F0D95844-ED40-4E29-BF93-A6CF52B54601}"/>
              </a:ext>
            </a:extLst>
          </p:cNvPr>
          <p:cNvSpPr txBox="1"/>
          <p:nvPr/>
        </p:nvSpPr>
        <p:spPr>
          <a:xfrm>
            <a:off x="2520097" y="682169"/>
            <a:ext cx="1763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Actividades clave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FE021110-65D4-43B1-91D2-C76BA4D527A7}"/>
              </a:ext>
            </a:extLst>
          </p:cNvPr>
          <p:cNvSpPr txBox="1"/>
          <p:nvPr/>
        </p:nvSpPr>
        <p:spPr>
          <a:xfrm>
            <a:off x="98252" y="682169"/>
            <a:ext cx="14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Alianzas clave</a:t>
            </a:r>
            <a:endParaRPr lang="es-CO" b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4398F008-728C-4A61-8EA9-5F633F15B17F}"/>
              </a:ext>
            </a:extLst>
          </p:cNvPr>
          <p:cNvSpPr txBox="1"/>
          <p:nvPr/>
        </p:nvSpPr>
        <p:spPr>
          <a:xfrm>
            <a:off x="155086" y="1048171"/>
            <a:ext cx="224642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ES" sz="1400" dirty="0">
              <a:latin typeface="+mj-lt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s-CO" sz="1400" dirty="0">
              <a:latin typeface="+mj-lt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68FE0E3-CB87-4E8B-A869-98804B878214}"/>
              </a:ext>
            </a:extLst>
          </p:cNvPr>
          <p:cNvSpPr txBox="1"/>
          <p:nvPr/>
        </p:nvSpPr>
        <p:spPr>
          <a:xfrm>
            <a:off x="62145" y="60113"/>
            <a:ext cx="11996723" cy="584775"/>
          </a:xfrm>
          <a:prstGeom prst="rect">
            <a:avLst/>
          </a:prstGeom>
          <a:solidFill>
            <a:srgbClr val="172751"/>
          </a:solidFill>
          <a:ln w="28575">
            <a:solidFill>
              <a:srgbClr val="172751"/>
            </a:solidFill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Business Model Canvas</a:t>
            </a:r>
            <a:endParaRPr lang="es-CO" sz="3200" dirty="0">
              <a:solidFill>
                <a:schemeClr val="bg1"/>
              </a:solidFill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D290E52-19F9-4260-B6F7-945742B281AA}"/>
              </a:ext>
            </a:extLst>
          </p:cNvPr>
          <p:cNvSpPr txBox="1"/>
          <p:nvPr/>
        </p:nvSpPr>
        <p:spPr>
          <a:xfrm>
            <a:off x="4802737" y="1134731"/>
            <a:ext cx="237231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CBF470AB-2BF6-4D63-9327-C6DEA48A8A3B}"/>
              </a:ext>
            </a:extLst>
          </p:cNvPr>
          <p:cNvSpPr txBox="1"/>
          <p:nvPr/>
        </p:nvSpPr>
        <p:spPr>
          <a:xfrm>
            <a:off x="6094331" y="5223704"/>
            <a:ext cx="58461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33" name="Pentágono 32">
            <a:extLst>
              <a:ext uri="{FF2B5EF4-FFF2-40B4-BE49-F238E27FC236}">
                <a16:creationId xmlns:a16="http://schemas.microsoft.com/office/drawing/2014/main" id="{035E55AB-5229-465A-BB73-3895308D9321}"/>
              </a:ext>
            </a:extLst>
          </p:cNvPr>
          <p:cNvSpPr/>
          <p:nvPr/>
        </p:nvSpPr>
        <p:spPr>
          <a:xfrm rot="10800000">
            <a:off x="4771380" y="67999"/>
            <a:ext cx="2557365" cy="974805"/>
          </a:xfrm>
          <a:prstGeom prst="pentagon">
            <a:avLst/>
          </a:prstGeom>
          <a:solidFill>
            <a:srgbClr val="172751"/>
          </a:solidFill>
          <a:ln>
            <a:solidFill>
              <a:srgbClr val="17275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DA4A18C3-88FD-4986-8B7A-F4F1436E19A7}"/>
              </a:ext>
            </a:extLst>
          </p:cNvPr>
          <p:cNvSpPr txBox="1"/>
          <p:nvPr/>
        </p:nvSpPr>
        <p:spPr>
          <a:xfrm>
            <a:off x="5347626" y="117412"/>
            <a:ext cx="14048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400" b="1" dirty="0">
                <a:solidFill>
                  <a:schemeClr val="bg1"/>
                </a:solidFill>
                <a:latin typeface="+mj-lt"/>
              </a:rPr>
              <a:t>Propuesta</a:t>
            </a:r>
          </a:p>
          <a:p>
            <a:pPr algn="ctr"/>
            <a:r>
              <a:rPr lang="es-ES" sz="2400" b="1" dirty="0">
                <a:solidFill>
                  <a:schemeClr val="bg1"/>
                </a:solidFill>
                <a:latin typeface="+mj-lt"/>
              </a:rPr>
              <a:t> de valor</a:t>
            </a:r>
            <a:endParaRPr lang="es-CO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0E7830F-B54F-415C-BF74-83F7BFAA8FC9}"/>
              </a:ext>
            </a:extLst>
          </p:cNvPr>
          <p:cNvSpPr txBox="1"/>
          <p:nvPr/>
        </p:nvSpPr>
        <p:spPr>
          <a:xfrm>
            <a:off x="141414" y="5262528"/>
            <a:ext cx="56960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1DCC6F2-05A9-4392-9DBF-229439F455A7}"/>
              </a:ext>
            </a:extLst>
          </p:cNvPr>
          <p:cNvSpPr txBox="1"/>
          <p:nvPr/>
        </p:nvSpPr>
        <p:spPr>
          <a:xfrm>
            <a:off x="2565700" y="3192386"/>
            <a:ext cx="203420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+mj-lt"/>
              </a:rPr>
              <a:t>Texto</a:t>
            </a: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D827672-1B08-4671-A697-D6285C407EE7}"/>
              </a:ext>
            </a:extLst>
          </p:cNvPr>
          <p:cNvSpPr txBox="1"/>
          <p:nvPr/>
        </p:nvSpPr>
        <p:spPr>
          <a:xfrm>
            <a:off x="7377049" y="3252478"/>
            <a:ext cx="212661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775C401-8B2B-4B90-BED8-B38BC8C1A6D0}"/>
              </a:ext>
            </a:extLst>
          </p:cNvPr>
          <p:cNvSpPr txBox="1"/>
          <p:nvPr/>
        </p:nvSpPr>
        <p:spPr>
          <a:xfrm>
            <a:off x="7301605" y="1287595"/>
            <a:ext cx="226866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AF96E17-02D2-4CCB-9E00-BE2D46D6B9FA}"/>
              </a:ext>
            </a:extLst>
          </p:cNvPr>
          <p:cNvSpPr txBox="1"/>
          <p:nvPr/>
        </p:nvSpPr>
        <p:spPr>
          <a:xfrm>
            <a:off x="9618983" y="1251931"/>
            <a:ext cx="232146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Texto</a:t>
            </a: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ES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B0ABE9B-81CF-3378-5F03-8B55B9E0E6E8}"/>
              </a:ext>
            </a:extLst>
          </p:cNvPr>
          <p:cNvSpPr txBox="1"/>
          <p:nvPr/>
        </p:nvSpPr>
        <p:spPr>
          <a:xfrm>
            <a:off x="2553874" y="1010696"/>
            <a:ext cx="21031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+mj-lt"/>
              </a:rPr>
              <a:t>Texto</a:t>
            </a: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MX" sz="1400" dirty="0">
              <a:latin typeface="+mj-lt"/>
            </a:endParaRPr>
          </a:p>
          <a:p>
            <a:endParaRPr lang="es-CO" sz="1400" dirty="0">
              <a:latin typeface="+mj-l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5D28881-59DB-4996-F521-AB8A90B8A1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42215" y="91847"/>
            <a:ext cx="1148333" cy="521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29097"/>
      </p:ext>
    </p:extLst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21366</TotalTime>
  <Words>36</Words>
  <Application>Microsoft Office PowerPoint</Application>
  <PresentationFormat>Panorámica</PresentationFormat>
  <Paragraphs>83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ADNBits Colombia</dc:creator>
  <cp:lastModifiedBy>camilo chaparro</cp:lastModifiedBy>
  <cp:revision>29</cp:revision>
  <cp:lastPrinted>2021-12-16T15:44:58Z</cp:lastPrinted>
  <dcterms:created xsi:type="dcterms:W3CDTF">2021-11-26T16:18:51Z</dcterms:created>
  <dcterms:modified xsi:type="dcterms:W3CDTF">2025-11-19T21:47:55Z</dcterms:modified>
</cp:coreProperties>
</file>